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89" r:id="rId23"/>
    <p:sldId id="298" r:id="rId24"/>
    <p:sldId id="290" r:id="rId25"/>
    <p:sldId id="291" r:id="rId26"/>
    <p:sldId id="293" r:id="rId27"/>
    <p:sldId id="294" r:id="rId28"/>
    <p:sldId id="275" r:id="rId29"/>
    <p:sldId id="299" r:id="rId30"/>
    <p:sldId id="301" r:id="rId31"/>
    <p:sldId id="292" r:id="rId32"/>
    <p:sldId id="295" r:id="rId33"/>
    <p:sldId id="302" r:id="rId34"/>
    <p:sldId id="300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789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Investigating structure &amp; wrangling data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B559FE62-DF4F-4B34-A822-C144B71854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Analyzing results &amp; recommendations</a:t>
          </a:r>
        </a:p>
      </dgm:t>
    </dgm:pt>
    <dgm:pt modelId="{568E94BF-56EE-41E8-B366-B22A1FF1469C}" type="parTrans" cxnId="{705994D6-20C9-4CF1-9DC5-6BD0C41EFE0F}">
      <dgm:prSet/>
      <dgm:spPr/>
      <dgm:t>
        <a:bodyPr/>
        <a:lstStyle/>
        <a:p>
          <a:endParaRPr lang="en-AU"/>
        </a:p>
      </dgm:t>
    </dgm:pt>
    <dgm:pt modelId="{844689AE-D615-4E74-9889-FA58A67A3019}" type="sibTrans" cxnId="{705994D6-20C9-4CF1-9DC5-6BD0C41EFE0F}">
      <dgm:prSet/>
      <dgm:spPr/>
      <dgm:t>
        <a:bodyPr/>
        <a:lstStyle/>
        <a:p>
          <a:endParaRPr lang="en-AU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0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1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2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3" presStyleCnt="5">
        <dgm:presLayoutVars>
          <dgm:chMax val="1"/>
          <dgm:chPref val="1"/>
        </dgm:presLayoutVars>
      </dgm:prSet>
      <dgm:spPr/>
    </dgm:pt>
    <dgm:pt modelId="{D3FDB2D0-8344-4253-84E1-60EA5F1D9BF9}" type="pres">
      <dgm:prSet presAssocID="{7BBA7E3D-720B-4260-941E-9F67F6B92257}" presName="sibTrans" presStyleCnt="0"/>
      <dgm:spPr/>
    </dgm:pt>
    <dgm:pt modelId="{22FE9A6A-2113-48DC-A5F2-34AF544368D7}" type="pres">
      <dgm:prSet presAssocID="{B559FE62-DF4F-4B34-A822-C144B71854D8}" presName="compNode" presStyleCnt="0"/>
      <dgm:spPr/>
    </dgm:pt>
    <dgm:pt modelId="{4A59CBDD-3A3B-45DF-81FC-BA2DD8256705}" type="pres">
      <dgm:prSet presAssocID="{B559FE62-DF4F-4B34-A822-C144B71854D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707193DF-0E5F-41E6-8FFF-84D1C3375998}" type="pres">
      <dgm:prSet presAssocID="{B559FE62-DF4F-4B34-A822-C144B71854D8}" presName="spaceRect" presStyleCnt="0"/>
      <dgm:spPr/>
    </dgm:pt>
    <dgm:pt modelId="{D4CFEBEC-CA2C-4B3F-961D-60C9C2C6C499}" type="pres">
      <dgm:prSet presAssocID="{B559FE62-DF4F-4B34-A822-C144B71854D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3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2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EE017B5-4FBC-4FC3-B402-45756975732F}" type="presOf" srcId="{B559FE62-DF4F-4B34-A822-C144B71854D8}" destId="{D4CFEBEC-CA2C-4B3F-961D-60C9C2C6C499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05994D6-20C9-4CF1-9DC5-6BD0C41EFE0F}" srcId="{9F8ABA93-F551-4FA8-BCC5-9776EE636778}" destId="{B559FE62-DF4F-4B34-A822-C144B71854D8}" srcOrd="4" destOrd="0" parTransId="{568E94BF-56EE-41E8-B366-B22A1FF1469C}" sibTransId="{844689AE-D615-4E74-9889-FA58A67A3019}"/>
    <dgm:cxn modelId="{7A4C5BEF-A22F-44D9-A502-EBEE763DE373}" srcId="{9F8ABA93-F551-4FA8-BCC5-9776EE636778}" destId="{CE94C9B8-C175-47D9-AFD7-3C61CDA3D433}" srcOrd="1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0" destOrd="0" parTransId="{B846EF1C-A3F6-42CE-9771-2BC2D98FE384}" sibTransId="{56A1E2B7-2CA5-419D-A782-25D285E6C629}"/>
    <dgm:cxn modelId="{44FC3B87-C7C1-49E3-B987-A9256D7F3C82}" type="presParOf" srcId="{DF2D13E1-DC84-4AC4-B69A-828CF8D62AE6}" destId="{C9797B3D-8700-4B19-B20E-1E68DD6019E2}" srcOrd="0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1" destOrd="0" presId="urn:microsoft.com/office/officeart/2018/2/layout/IconLabelList"/>
    <dgm:cxn modelId="{50479913-18A4-492E-8209-5B98CD84E187}" type="presParOf" srcId="{DF2D13E1-DC84-4AC4-B69A-828CF8D62AE6}" destId="{F5C637E2-23E0-446D-A239-322E66E5923B}" srcOrd="2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3" destOrd="0" presId="urn:microsoft.com/office/officeart/2018/2/layout/IconLabelList"/>
    <dgm:cxn modelId="{57532535-F4A4-4099-9DF4-3598F6C68901}" type="presParOf" srcId="{DF2D13E1-DC84-4AC4-B69A-828CF8D62AE6}" destId="{74A396F0-EE8B-4C5B-8C1E-E0519A6E5A18}" srcOrd="4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5" destOrd="0" presId="urn:microsoft.com/office/officeart/2018/2/layout/IconLabelList"/>
    <dgm:cxn modelId="{2C9FA45C-5B18-4708-964C-709D3AB52554}" type="presParOf" srcId="{DF2D13E1-DC84-4AC4-B69A-828CF8D62AE6}" destId="{A533FD33-DDFB-4367-9A52-C4BE2C4FBAD9}" srcOrd="6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  <dgm:cxn modelId="{8F9E7FE1-79C4-42D9-87E8-EF12895F96AE}" type="presParOf" srcId="{DF2D13E1-DC84-4AC4-B69A-828CF8D62AE6}" destId="{D3FDB2D0-8344-4253-84E1-60EA5F1D9BF9}" srcOrd="7" destOrd="0" presId="urn:microsoft.com/office/officeart/2018/2/layout/IconLabelList"/>
    <dgm:cxn modelId="{1F939F9D-8790-47B4-8884-9514B9DADB2D}" type="presParOf" srcId="{DF2D13E1-DC84-4AC4-B69A-828CF8D62AE6}" destId="{22FE9A6A-2113-48DC-A5F2-34AF544368D7}" srcOrd="8" destOrd="0" presId="urn:microsoft.com/office/officeart/2018/2/layout/IconLabelList"/>
    <dgm:cxn modelId="{22DBE1BA-8270-4D7D-97B0-AC5373095A44}" type="presParOf" srcId="{22FE9A6A-2113-48DC-A5F2-34AF544368D7}" destId="{4A59CBDD-3A3B-45DF-81FC-BA2DD8256705}" srcOrd="0" destOrd="0" presId="urn:microsoft.com/office/officeart/2018/2/layout/IconLabelList"/>
    <dgm:cxn modelId="{0915C128-14D7-4BD7-B721-FFD9756B7F11}" type="presParOf" srcId="{22FE9A6A-2113-48DC-A5F2-34AF544368D7}" destId="{707193DF-0E5F-41E6-8FFF-84D1C3375998}" srcOrd="1" destOrd="0" presId="urn:microsoft.com/office/officeart/2018/2/layout/IconLabelList"/>
    <dgm:cxn modelId="{0DD7E7DB-312D-439D-99C7-6049D98B213C}" type="presParOf" srcId="{22FE9A6A-2113-48DC-A5F2-34AF544368D7}" destId="{D4CFEBEC-CA2C-4B3F-961D-60C9C2C6C4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7BDB2-1F75-4C5E-B746-EA8A15473AC1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Investigating structure &amp; wrangling data</a:t>
          </a:r>
          <a:endParaRPr lang="en-US" sz="1300" kern="1200" dirty="0"/>
        </a:p>
      </dsp:txBody>
      <dsp:txXfrm>
        <a:off x="4964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Viewing initial trends</a:t>
          </a:r>
          <a:endParaRPr lang="en-US" sz="1300" kern="1200" dirty="0"/>
        </a:p>
      </dsp:txBody>
      <dsp:txXfrm>
        <a:off x="1775038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Further data cleaning </a:t>
          </a:r>
          <a:endParaRPr lang="en-US" sz="1300" kern="1200" dirty="0"/>
        </a:p>
      </dsp:txBody>
      <dsp:txXfrm>
        <a:off x="3545111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Final statistical model </a:t>
          </a:r>
          <a:endParaRPr lang="en-US" sz="1300" kern="1200" dirty="0"/>
        </a:p>
      </dsp:txBody>
      <dsp:txXfrm>
        <a:off x="5315184" y="2094470"/>
        <a:ext cx="1506445" cy="602578"/>
      </dsp:txXfrm>
    </dsp:sp>
    <dsp:sp modelId="{4A59CBDD-3A3B-45DF-81FC-BA2DD8256705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FEBEC-CA2C-4B3F-961D-60C9C2C6C499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Analyzing results &amp; recommendations</a:t>
          </a:r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sampling bias from the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or assumptions we made</a:t>
            </a:r>
          </a:p>
          <a:p>
            <a:pPr marL="0" indent="0">
              <a:buFontTx/>
              <a:buNone/>
            </a:pPr>
            <a:r>
              <a:rPr lang="en-AU" dirty="0"/>
              <a:t>the total accidents = total ambulances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not considering this an issue</a:t>
            </a:r>
          </a:p>
          <a:p>
            <a:pPr marL="0" indent="0">
              <a:buFontTx/>
              <a:buNone/>
            </a:pPr>
            <a:r>
              <a:rPr lang="en-AU" dirty="0"/>
              <a:t>because assumptions were valid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someone need medical attention, </a:t>
            </a:r>
          </a:p>
          <a:p>
            <a:pPr marL="0" indent="0">
              <a:buFontTx/>
              <a:buNone/>
            </a:pPr>
            <a:r>
              <a:rPr lang="en-AU" dirty="0"/>
              <a:t>there should be an ambulance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accidents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10 mins</a:t>
            </a:r>
          </a:p>
          <a:p>
            <a:endParaRPr lang="en-AU" dirty="0"/>
          </a:p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1 an ambulance and 1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accidents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we will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extrapolate </a:t>
            </a:r>
          </a:p>
          <a:p>
            <a:pPr marL="0" indent="0">
              <a:buFontTx/>
              <a:buNone/>
            </a:pPr>
            <a:r>
              <a:rPr lang="en-AU" dirty="0"/>
              <a:t>each weather condition to cover </a:t>
            </a:r>
          </a:p>
          <a:p>
            <a:pPr marL="0" indent="0">
              <a:buFontTx/>
              <a:buNone/>
            </a:pPr>
            <a:r>
              <a:rPr lang="en-AU" dirty="0"/>
              <a:t>every day of the year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accident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</a:t>
            </a:r>
            <a:r>
              <a:rPr lang="en-AU" dirty="0" err="1"/>
              <a:t>accdients</a:t>
            </a:r>
            <a:r>
              <a:rPr lang="en-US" dirty="0">
                <a:solidFill>
                  <a:srgbClr val="FFFFFF"/>
                </a:solidFill>
              </a:rPr>
              <a:t>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-----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14 min</a:t>
            </a:r>
          </a:p>
          <a:p>
            <a:endParaRPr lang="en-AU" dirty="0"/>
          </a:p>
          <a:p>
            <a:r>
              <a:rPr lang="en-AU" dirty="0"/>
              <a:t>Now we have our final data</a:t>
            </a:r>
          </a:p>
          <a:p>
            <a:r>
              <a:rPr lang="en-AU" dirty="0"/>
              <a:t>time to produce the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7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endParaRPr lang="en-AU" dirty="0"/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endParaRPr lang="en-AU" dirty="0"/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0" indent="0">
              <a:buFontTx/>
              <a:buNone/>
            </a:pPr>
            <a:r>
              <a:rPr lang="en-AU" dirty="0"/>
              <a:t>- 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endParaRPr lang="en-AU" dirty="0"/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r>
              <a:rPr lang="en-AU" dirty="0"/>
              <a:t>- however region data here is probably due to my little brother and his friends, they quite careless, so watch out for them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27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accidents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r>
              <a:rPr lang="en-AU" dirty="0"/>
              <a:t>------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r>
              <a:rPr lang="en-AU" dirty="0"/>
              <a:t>------</a:t>
            </a:r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easily made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which got way better RMSE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r>
              <a:rPr lang="en-US" dirty="0"/>
              <a:t>whereas regional areas had a slightly decreased risk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about some use cases for the model?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Ad campaigns about the statistical results</a:t>
            </a:r>
          </a:p>
          <a:p>
            <a:r>
              <a:rPr lang="en-AU" dirty="0"/>
              <a:t>best first step</a:t>
            </a:r>
          </a:p>
          <a:p>
            <a:endParaRPr lang="en-AU" dirty="0"/>
          </a:p>
          <a:p>
            <a:r>
              <a:rPr lang="en-AU" dirty="0"/>
              <a:t>we could help inform and caution </a:t>
            </a:r>
          </a:p>
          <a:p>
            <a:r>
              <a:rPr lang="en-AU" dirty="0"/>
              <a:t>drives about dangerous groupings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preventing accidents from happening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 the first place</a:t>
            </a:r>
          </a:p>
          <a:p>
            <a:endParaRPr lang="en-AU" dirty="0"/>
          </a:p>
          <a:p>
            <a:r>
              <a:rPr lang="en-AU" dirty="0"/>
              <a:t>==== click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create an alert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based on the predictions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to redistribute emergency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 the moment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so if an area had 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expected need of 10 ambulances</a:t>
            </a:r>
          </a:p>
          <a:p>
            <a:r>
              <a:rPr lang="en-AU" dirty="0"/>
              <a:t>but only had 2 roaming</a:t>
            </a:r>
          </a:p>
          <a:p>
            <a:r>
              <a:rPr lang="en-AU" dirty="0"/>
              <a:t>and another areas had extra ambulances</a:t>
            </a:r>
          </a:p>
          <a:p>
            <a:r>
              <a:rPr lang="en-AU" dirty="0"/>
              <a:t>shuffle them around</a:t>
            </a:r>
          </a:p>
          <a:p>
            <a:r>
              <a:rPr lang="en-AU" dirty="0"/>
              <a:t>to accommodate the potential need</a:t>
            </a:r>
          </a:p>
          <a:p>
            <a:endParaRPr lang="en-AU" dirty="0"/>
          </a:p>
          <a:p>
            <a:r>
              <a:rPr lang="en-AU" dirty="0"/>
              <a:t>==== click</a:t>
            </a:r>
          </a:p>
          <a:p>
            <a:r>
              <a:rPr lang="en-AU" dirty="0"/>
              <a:t>or even just</a:t>
            </a:r>
          </a:p>
          <a:p>
            <a:r>
              <a:rPr lang="en-AU" dirty="0"/>
              <a:t>compare current emergency service</a:t>
            </a:r>
          </a:p>
          <a:p>
            <a:r>
              <a:rPr lang="en-AU" dirty="0"/>
              <a:t>distribution with what is expected</a:t>
            </a:r>
          </a:p>
          <a:p>
            <a:endParaRPr lang="en-AU" dirty="0"/>
          </a:p>
          <a:p>
            <a:r>
              <a:rPr lang="en-AU" dirty="0"/>
              <a:t>and finally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we could use the ideas of this model</a:t>
            </a:r>
          </a:p>
          <a:p>
            <a:r>
              <a:rPr lang="en-AU" dirty="0"/>
              <a:t>and create </a:t>
            </a:r>
            <a:r>
              <a:rPr lang="en-AU" dirty="0" err="1"/>
              <a:t>futther</a:t>
            </a:r>
            <a:r>
              <a:rPr lang="en-AU" dirty="0"/>
              <a:t> models</a:t>
            </a:r>
          </a:p>
          <a:p>
            <a:endParaRPr lang="en-AU" dirty="0"/>
          </a:p>
          <a:p>
            <a:r>
              <a:rPr lang="en-AU" dirty="0"/>
              <a:t>possibly focusing on the LGA for more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396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r>
              <a:rPr lang="en-AU" dirty="0"/>
              <a:t>as being the top two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Non clear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the model</a:t>
            </a:r>
          </a:p>
          <a:p>
            <a:r>
              <a:rPr lang="en-AU" dirty="0"/>
              <a:t>predicted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in the North west,</a:t>
            </a:r>
          </a:p>
          <a:p>
            <a:r>
              <a:rPr lang="en-AU" dirty="0"/>
              <a:t>an average of </a:t>
            </a:r>
          </a:p>
          <a:p>
            <a:r>
              <a:rPr lang="en-AU" dirty="0"/>
              <a:t>between 5.25 and 7.5 ambulances</a:t>
            </a:r>
          </a:p>
          <a:p>
            <a:r>
              <a:rPr lang="en-AU" dirty="0"/>
              <a:t>and</a:t>
            </a:r>
          </a:p>
          <a:p>
            <a:r>
              <a:rPr lang="en-AU" dirty="0"/>
              <a:t>between 4.5 and 6.5 police</a:t>
            </a:r>
          </a:p>
          <a:p>
            <a:endParaRPr lang="en-AU" dirty="0"/>
          </a:p>
          <a:p>
            <a:r>
              <a:rPr lang="en-AU" dirty="0"/>
              <a:t>however</a:t>
            </a:r>
          </a:p>
          <a:p>
            <a:r>
              <a:rPr lang="en-AU" dirty="0"/>
              <a:t>True data from 2019 </a:t>
            </a:r>
            <a:r>
              <a:rPr lang="en-AU" dirty="0" err="1"/>
              <a:t>avearged</a:t>
            </a:r>
            <a:endParaRPr lang="en-AU" dirty="0"/>
          </a:p>
          <a:p>
            <a:r>
              <a:rPr lang="en-AU" dirty="0"/>
              <a:t>8 </a:t>
            </a:r>
            <a:r>
              <a:rPr lang="en-AU" dirty="0" err="1"/>
              <a:t>abulances</a:t>
            </a:r>
            <a:r>
              <a:rPr lang="en-AU" dirty="0"/>
              <a:t> and 6 police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the south east,</a:t>
            </a:r>
          </a:p>
          <a:p>
            <a:endParaRPr lang="en-AU" dirty="0"/>
          </a:p>
          <a:p>
            <a:r>
              <a:rPr lang="en-AU" dirty="0"/>
              <a:t>an average of </a:t>
            </a:r>
          </a:p>
          <a:p>
            <a:r>
              <a:rPr lang="en-AU" dirty="0"/>
              <a:t>between 5.75 and 8 ambulances</a:t>
            </a:r>
          </a:p>
          <a:p>
            <a:r>
              <a:rPr lang="en-AU" dirty="0"/>
              <a:t>and</a:t>
            </a:r>
          </a:p>
          <a:p>
            <a:r>
              <a:rPr lang="en-AU" dirty="0"/>
              <a:t>between 5 and 7 police</a:t>
            </a:r>
          </a:p>
          <a:p>
            <a:endParaRPr lang="en-AU" dirty="0"/>
          </a:p>
          <a:p>
            <a:r>
              <a:rPr lang="en-AU" dirty="0"/>
              <a:t>and again</a:t>
            </a:r>
          </a:p>
          <a:p>
            <a:r>
              <a:rPr lang="en-AU" dirty="0"/>
              <a:t>True data from 2019 </a:t>
            </a:r>
            <a:r>
              <a:rPr lang="en-AU" dirty="0" err="1"/>
              <a:t>avearged</a:t>
            </a:r>
            <a:endParaRPr lang="en-AU" dirty="0"/>
          </a:p>
          <a:p>
            <a:r>
              <a:rPr lang="en-AU" dirty="0"/>
              <a:t>8.5 </a:t>
            </a:r>
            <a:r>
              <a:rPr lang="en-AU" dirty="0" err="1"/>
              <a:t>abulances</a:t>
            </a:r>
            <a:r>
              <a:rPr lang="en-AU" dirty="0"/>
              <a:t> and 7 police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27 mins (taking notes throughout)</a:t>
            </a:r>
          </a:p>
          <a:p>
            <a:r>
              <a:rPr lang="en-AU" dirty="0"/>
              <a:t>23 mins</a:t>
            </a:r>
          </a:p>
          <a:p>
            <a:r>
              <a:rPr lang="en-AU" dirty="0"/>
              <a:t>22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r>
              <a:rPr lang="en-AU" dirty="0"/>
              <a:t>and wrangle the data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endParaRPr lang="en-AU" dirty="0"/>
          </a:p>
          <a:p>
            <a:r>
              <a:rPr lang="en-AU" dirty="0"/>
              <a:t>then we want to wrangle that data</a:t>
            </a:r>
          </a:p>
          <a:p>
            <a:r>
              <a:rPr lang="en-AU" dirty="0"/>
              <a:t>get that data into a nice format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with that nicer format</a:t>
            </a:r>
          </a:p>
          <a:p>
            <a:r>
              <a:rPr lang="en-AU" dirty="0"/>
              <a:t>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r>
              <a:rPr lang="en-AU" dirty="0"/>
              <a:t>-------</a:t>
            </a:r>
          </a:p>
          <a:p>
            <a:r>
              <a:rPr lang="en-AU" dirty="0"/>
              <a:t>then with the fully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---</a:t>
            </a:r>
          </a:p>
          <a:p>
            <a:r>
              <a:rPr lang="en-AU" dirty="0"/>
              <a:t>and with the model</a:t>
            </a:r>
          </a:p>
          <a:p>
            <a:r>
              <a:rPr lang="en-AU" dirty="0"/>
              <a:t>we can analyse it</a:t>
            </a:r>
          </a:p>
          <a:p>
            <a:r>
              <a:rPr lang="en-AU" dirty="0"/>
              <a:t>to get our final results</a:t>
            </a:r>
          </a:p>
          <a:p>
            <a:r>
              <a:rPr lang="en-AU" dirty="0"/>
              <a:t>and talk about some </a:t>
            </a:r>
            <a:r>
              <a:rPr lang="en-AU" dirty="0" err="1"/>
              <a:t>recomendations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pre-accident data</a:t>
            </a:r>
          </a:p>
          <a:p>
            <a:r>
              <a:rPr lang="en-AU" dirty="0"/>
              <a:t>information we have before the accidents</a:t>
            </a:r>
          </a:p>
          <a:p>
            <a:endParaRPr lang="en-AU" dirty="0"/>
          </a:p>
          <a:p>
            <a:r>
              <a:rPr lang="en-AU" dirty="0"/>
              <a:t>post-accident data</a:t>
            </a:r>
          </a:p>
          <a:p>
            <a:r>
              <a:rPr lang="en-AU" dirty="0"/>
              <a:t>information we will have after the accidents</a:t>
            </a:r>
          </a:p>
          <a:p>
            <a:endParaRPr lang="en-AU" dirty="0"/>
          </a:p>
          <a:p>
            <a:r>
              <a:rPr lang="en-AU" dirty="0"/>
              <a:t>for the pre-accident data</a:t>
            </a:r>
          </a:p>
          <a:p>
            <a:r>
              <a:rPr lang="en-AU" dirty="0"/>
              <a:t>===== click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post-accident data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which features we will use</a:t>
            </a:r>
          </a:p>
          <a:p>
            <a:endParaRPr lang="en-AU" dirty="0"/>
          </a:p>
          <a:p>
            <a:r>
              <a:rPr lang="en-AU" dirty="0"/>
              <a:t>sticking with the post-accidents data</a:t>
            </a:r>
          </a:p>
          <a:p>
            <a:endParaRPr lang="en-AU" dirty="0"/>
          </a:p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pre-accident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endParaRPr lang="en-AU" dirty="0"/>
          </a:p>
          <a:p>
            <a:r>
              <a:rPr lang="en-AU" dirty="0"/>
              <a:t>don’t want month long data groups</a:t>
            </a:r>
          </a:p>
          <a:p>
            <a:r>
              <a:rPr lang="en-AU" dirty="0"/>
              <a:t>not useful for schedules</a:t>
            </a:r>
          </a:p>
          <a:p>
            <a:endParaRPr lang="en-AU" dirty="0"/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so I decided on splitting time</a:t>
            </a:r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themselves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--- read slide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 </a:t>
            </a:r>
          </a:p>
          <a:p>
            <a:r>
              <a:rPr lang="en-AU" dirty="0"/>
              <a:t>for now</a:t>
            </a:r>
          </a:p>
          <a:p>
            <a:r>
              <a:rPr lang="en-AU" dirty="0"/>
              <a:t>will investigate which is best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there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a true or false per accident </a:t>
            </a:r>
          </a:p>
          <a:p>
            <a:endParaRPr lang="en-AU" dirty="0"/>
          </a:p>
          <a:p>
            <a:r>
              <a:rPr lang="en-AU" dirty="0"/>
              <a:t>only can be one ambulance or none</a:t>
            </a:r>
          </a:p>
          <a:p>
            <a:endParaRPr lang="en-AU" dirty="0"/>
          </a:p>
          <a:p>
            <a:r>
              <a:rPr lang="en-AU" dirty="0"/>
              <a:t>which is an assumption that had to be made</a:t>
            </a:r>
          </a:p>
          <a:p>
            <a:r>
              <a:rPr lang="en-AU" dirty="0"/>
              <a:t>it is possible to predicted the number per accident,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made otherwise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an accident had</a:t>
            </a:r>
          </a:p>
          <a:p>
            <a:r>
              <a:rPr lang="en-AU" dirty="0"/>
              <a:t>their injury severity reported</a:t>
            </a:r>
          </a:p>
          <a:p>
            <a:endParaRPr lang="en-AU" dirty="0"/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deemed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 mins</a:t>
            </a:r>
          </a:p>
          <a:p>
            <a:endParaRPr lang="en-AU" dirty="0"/>
          </a:p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further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Metropolitan areas have a greater chance of needing an ambulance</a:t>
            </a:r>
          </a:p>
          <a:p>
            <a:r>
              <a:rPr lang="en-US" dirty="0"/>
              <a:t>Regional areas has a slightly decreased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raining?</a:t>
            </a:r>
          </a:p>
          <a:p>
            <a:pPr lvl="1"/>
            <a:r>
              <a:rPr lang="en-US" dirty="0"/>
              <a:t>Weather being ‘not clear’ in the evening increased risk significantly </a:t>
            </a:r>
          </a:p>
          <a:p>
            <a:pPr lvl="1"/>
            <a:r>
              <a:rPr lang="en-US" dirty="0"/>
              <a:t>Whereas raining in the morning has a decreased risk</a:t>
            </a:r>
          </a:p>
          <a:p>
            <a:pPr lvl="1"/>
            <a:r>
              <a:rPr lang="en-US" dirty="0"/>
              <a:t>Raining itself wasn’t significant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6E956-84B4-A388-C352-E711682DE512}"/>
              </a:ext>
            </a:extLst>
          </p:cNvPr>
          <p:cNvSpPr txBox="1"/>
          <p:nvPr/>
        </p:nvSpPr>
        <p:spPr>
          <a:xfrm>
            <a:off x="7422078" y="2864593"/>
            <a:ext cx="213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p-values &lt; 0.001</a:t>
            </a:r>
          </a:p>
          <a:p>
            <a:r>
              <a:rPr lang="en-AU" dirty="0"/>
              <a:t>*p-values &lt; 0.05</a:t>
            </a:r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28">
            <a:extLst>
              <a:ext uri="{FF2B5EF4-FFF2-40B4-BE49-F238E27FC236}">
                <a16:creationId xmlns:a16="http://schemas.microsoft.com/office/drawing/2014/main" id="{9D3AD361-5581-3A96-B182-1FC7B3C6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580462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91D2-9A94-CE46-9DB6-66D4607A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Use cases for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44C0-6D04-B8F7-E2C6-E081AD74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57" y="2004013"/>
            <a:ext cx="8596668" cy="3880773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AU" dirty="0"/>
              <a:t>Ad campaigns about the statistical results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Alert system to redistribute in the moment</a:t>
            </a:r>
          </a:p>
          <a:p>
            <a:pPr marL="0" indent="0">
              <a:buClr>
                <a:schemeClr val="accent2"/>
              </a:buClr>
              <a:buNone/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Compare current distributions with predictions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Further modelling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Focus on the smaller Local Government Areas</a:t>
            </a:r>
          </a:p>
        </p:txBody>
      </p:sp>
    </p:spTree>
    <p:extLst>
      <p:ext uri="{BB962C8B-B14F-4D97-AF65-F5344CB8AC3E}">
        <p14:creationId xmlns:p14="http://schemas.microsoft.com/office/powerpoint/2010/main" val="10817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806" y="744969"/>
            <a:ext cx="7121544" cy="1950730"/>
          </a:xfrm>
        </p:spPr>
        <p:txBody>
          <a:bodyPr/>
          <a:lstStyle/>
          <a:p>
            <a:pPr algn="ctr"/>
            <a:r>
              <a:rPr lang="en-AU" dirty="0"/>
              <a:t>When and Where Do We Need Emergency Services?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C7DF-CB26-332B-6564-0124FDDA1C76}"/>
              </a:ext>
            </a:extLst>
          </p:cNvPr>
          <p:cNvSpPr txBox="1"/>
          <p:nvPr/>
        </p:nvSpPr>
        <p:spPr>
          <a:xfrm>
            <a:off x="1359723" y="3059668"/>
            <a:ext cx="763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Non clear Friday evenings (6pm – 12am) in </a:t>
            </a:r>
          </a:p>
          <a:p>
            <a:pPr algn="ctr"/>
            <a:r>
              <a:rPr lang="en-AU" dirty="0"/>
              <a:t>southeast and northwest metropolitan Melbourne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4C76-28E2-2304-7663-5C785604533C}"/>
              </a:ext>
            </a:extLst>
          </p:cNvPr>
          <p:cNvSpPr txBox="1"/>
          <p:nvPr/>
        </p:nvSpPr>
        <p:spPr>
          <a:xfrm>
            <a:off x="3203366" y="3922820"/>
            <a:ext cx="39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That’s tonight! (if it was raining)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44D47-5A75-DEFB-1579-7FBF5D7320C6}"/>
              </a:ext>
            </a:extLst>
          </p:cNvPr>
          <p:cNvSpPr txBox="1"/>
          <p:nvPr/>
        </p:nvSpPr>
        <p:spPr>
          <a:xfrm>
            <a:off x="3578826" y="5743699"/>
            <a:ext cx="53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Take care on the drive home!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ADB2D-D51C-29BA-7E3D-3131D5ACF0DF}"/>
              </a:ext>
            </a:extLst>
          </p:cNvPr>
          <p:cNvSpPr txBox="1"/>
          <p:nvPr/>
        </p:nvSpPr>
        <p:spPr>
          <a:xfrm>
            <a:off x="501042" y="4418882"/>
            <a:ext cx="4096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Northwest:</a:t>
            </a:r>
          </a:p>
          <a:p>
            <a:pPr algn="ctr"/>
            <a:r>
              <a:rPr lang="en-AU" dirty="0"/>
              <a:t>between 5.25 and 7.5 ambulances</a:t>
            </a:r>
          </a:p>
          <a:p>
            <a:pPr algn="ctr"/>
            <a:r>
              <a:rPr lang="en-AU" dirty="0"/>
              <a:t>between 4.5 and 6.5 police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4AF89-92FE-284E-BB5A-8EB041773A29}"/>
              </a:ext>
            </a:extLst>
          </p:cNvPr>
          <p:cNvSpPr txBox="1"/>
          <p:nvPr/>
        </p:nvSpPr>
        <p:spPr>
          <a:xfrm>
            <a:off x="5926900" y="4418882"/>
            <a:ext cx="4096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Southeast:</a:t>
            </a:r>
          </a:p>
          <a:p>
            <a:pPr algn="ctr"/>
            <a:r>
              <a:rPr lang="en-AU" dirty="0"/>
              <a:t>between 5.75 and 8 ambulances</a:t>
            </a:r>
          </a:p>
          <a:p>
            <a:pPr algn="ctr"/>
            <a:r>
              <a:rPr lang="en-AU" dirty="0"/>
              <a:t>between 5 and 7 police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523902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accident</a:t>
            </a:r>
          </a:p>
          <a:p>
            <a:endParaRPr lang="en-AU" dirty="0"/>
          </a:p>
          <a:p>
            <a:r>
              <a:rPr lang="en-AU" dirty="0"/>
              <a:t>Each person of an accident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</TotalTime>
  <Words>3242</Words>
  <Application>Microsoft Office PowerPoint</Application>
  <PresentationFormat>Widescreen</PresentationFormat>
  <Paragraphs>955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Model of choice:  Gamma General Linear Model (GLM)</vt:lpstr>
      <vt:lpstr>Training Testing Split</vt:lpstr>
      <vt:lpstr>Distribution of Features </vt:lpstr>
      <vt:lpstr>Interaction of Features</vt:lpstr>
      <vt:lpstr>Model Formula   Gamma GLM</vt:lpstr>
      <vt:lpstr>PowerPoint Presentation</vt:lpstr>
      <vt:lpstr>Model Diagnostic Plots</vt:lpstr>
      <vt:lpstr>Results!</vt:lpstr>
      <vt:lpstr>Predicting Police Demand</vt:lpstr>
      <vt:lpstr>PowerPoint Presentation</vt:lpstr>
      <vt:lpstr>Statistical Analysis and Results</vt:lpstr>
      <vt:lpstr>Use cases for the model</vt:lpstr>
      <vt:lpstr>When and Where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22</cp:revision>
  <dcterms:created xsi:type="dcterms:W3CDTF">2023-08-28T10:43:25Z</dcterms:created>
  <dcterms:modified xsi:type="dcterms:W3CDTF">2023-09-01T05:41:55Z</dcterms:modified>
</cp:coreProperties>
</file>